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2"/>
  </p:normalViewPr>
  <p:slideViewPr>
    <p:cSldViewPr snapToGrid="0">
      <p:cViewPr varScale="1">
        <p:scale>
          <a:sx n="100" d="100"/>
          <a:sy n="100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64BA2-3778-8418-D53A-16C4F48B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EFAF32-E0B8-4A23-29C7-4CA0C228A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19D0D-D642-C266-D0F6-DAA84C6F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729DA6-B824-4C61-0A08-B286FAA4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1FE84-F9B0-41CF-BD4D-A0EEF9C4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8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269056-8E20-82F0-34C0-DC26BC10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22A617-6619-E1D9-3839-A249B0CC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6F53A8-4A1D-5D64-C99F-1B62AD7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9B65BE-4510-8EEC-8981-B426E155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741094-8D84-DB3A-A307-6F75DF5E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51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232DE8-87E1-8D6A-7A2A-6591BBD6F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8088CA-042F-862F-F959-E3E5B0B5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5C6D2-3932-5B65-759C-647023B1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22CBA7-7F09-99DA-F11C-DD2FEC77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3EC912-75C2-A6DD-2D93-36196867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4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F1AFC-C2AC-BE59-1124-9B82F2D5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4D57F0-DD07-CB02-4E22-546260010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DDE5CA-FC12-0721-6E0A-12EADBF2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B35550-AAB8-6D89-217F-F4C6A1D2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ECA6F3-4AEE-FE40-A897-B11DE186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B83F8-AD71-E7AA-C0F6-27165B5F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A8ABC-8EB7-B018-990E-413F85292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159C5F-49AD-0DCD-4EE5-FF1968A6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6762DA-9724-FA04-D666-37A4413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3A19F1-187B-F0E3-DA5C-1BD16013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C7348-209F-92B8-B4D2-517B71093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F591E-E6F2-C165-9AFC-737DAAFCF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B94743-DCDE-8744-5E36-4787F0C6D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B8ED3-6CC6-0FFE-E018-4E65D4C9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C5CA54-EE84-9E8C-DDD2-65BB3B85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11C4C0-A99D-3EA4-E4E7-B4D9A4A5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08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39464-5A4E-43CE-A12A-0A9934B8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1E5A8B-5AD9-D842-90E7-0A2BE3659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D2BCF6-01B1-7EAD-C810-D5F7608E5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676BF4-F42E-704C-96F8-6A955F8AE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DE4E29-6574-AFF2-B38C-83BC7321D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00F4A7-6A0B-9680-5BAE-B527B81C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03F2F9-7AB0-38CF-E62C-F331804A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BE8CC7-35C1-88D7-7EC7-0459DBA0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5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4484D-958D-1ACF-23BE-B0EACB584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71D165-6029-424F-31C2-71B376CD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6275D9-5CF2-383D-F070-9467076D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431F28-6D6A-9F79-EF26-744A85A8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8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A12AEB-B2D4-7C34-BAF1-FE6CEF4B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2E7AFD-ED78-1A83-1628-8EF5438C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60ED6D-745C-E47A-4521-30B4DA2A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3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56470-D782-68AD-793C-D70B6B9CC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D48A7A-B59D-2F15-1C93-22DCE75C5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6DE5B0-D881-6A8D-D49D-3FF333951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D40E29-D514-2550-BFCA-6D1AD6E0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70AF21-AC73-34DC-DF4F-71015E0D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EA0CA3-691A-E668-D7E3-256DFE1E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05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CE214-7A87-20F5-4D42-BBEE8C02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E85847-2725-B951-1932-EB05739DD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7027BE-A016-41FD-B213-0E176AC47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7E774-D5C7-CB6F-7FF6-E60FC30E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518141-AA8E-F071-A90B-50B057B1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0B09EE-C151-9584-1DE8-C801C0DD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3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8E1456-55B6-CA8F-A7A2-3EDF6F72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6B8321-F196-665B-6A77-4CE2A8A9C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9D15C7-5270-F326-F501-50273B976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906C-F637-244F-8C52-F23448595004}" type="datetimeFigureOut">
              <a:rPr lang="fr-FR" smtClean="0"/>
              <a:t>20/01/2024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428E1F-297A-CE6A-BC29-F73E6196A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390A4-82D6-DB46-EBAA-CB945452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9DE0-C990-484B-8E4C-4049BA5290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37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0BD5E8A-7CD7-A033-0492-C0FEDE6E29DB}"/>
              </a:ext>
            </a:extLst>
          </p:cNvPr>
          <p:cNvSpPr txBox="1"/>
          <p:nvPr/>
        </p:nvSpPr>
        <p:spPr>
          <a:xfrm>
            <a:off x="5114929" y="34667"/>
            <a:ext cx="226694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Louis IX (1226-1270)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DD35AF3-7E82-543D-DF5B-720AA9ACF62B}"/>
              </a:ext>
            </a:extLst>
          </p:cNvPr>
          <p:cNvCxnSpPr>
            <a:cxnSpLocks/>
          </p:cNvCxnSpPr>
          <p:nvPr/>
        </p:nvCxnSpPr>
        <p:spPr>
          <a:xfrm flipV="1">
            <a:off x="6235700" y="432832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0B7E696-72D5-A4AA-C89F-D6AA73E32C7B}"/>
              </a:ext>
            </a:extLst>
          </p:cNvPr>
          <p:cNvCxnSpPr>
            <a:cxnSpLocks/>
          </p:cNvCxnSpPr>
          <p:nvPr/>
        </p:nvCxnSpPr>
        <p:spPr>
          <a:xfrm>
            <a:off x="3467100" y="1117442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4563F3B-E50E-958C-882F-F46CA384C508}"/>
              </a:ext>
            </a:extLst>
          </p:cNvPr>
          <p:cNvCxnSpPr>
            <a:cxnSpLocks/>
          </p:cNvCxnSpPr>
          <p:nvPr/>
        </p:nvCxnSpPr>
        <p:spPr>
          <a:xfrm>
            <a:off x="3860399" y="914566"/>
            <a:ext cx="0" cy="202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39D1ECAB-2FEC-25C5-D906-78553D431FB4}"/>
              </a:ext>
            </a:extLst>
          </p:cNvPr>
          <p:cNvCxnSpPr>
            <a:cxnSpLocks/>
          </p:cNvCxnSpPr>
          <p:nvPr/>
        </p:nvCxnSpPr>
        <p:spPr>
          <a:xfrm>
            <a:off x="520501" y="3298223"/>
            <a:ext cx="0" cy="15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66EB12D-60D0-DCEC-EAAD-EAD32EB3EC9A}"/>
              </a:ext>
            </a:extLst>
          </p:cNvPr>
          <p:cNvCxnSpPr>
            <a:cxnSpLocks/>
          </p:cNvCxnSpPr>
          <p:nvPr/>
        </p:nvCxnSpPr>
        <p:spPr>
          <a:xfrm>
            <a:off x="3467100" y="1104063"/>
            <a:ext cx="0" cy="19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301B517B-1ED0-70C3-9FF9-40519EF33FB4}"/>
              </a:ext>
            </a:extLst>
          </p:cNvPr>
          <p:cNvSpPr txBox="1"/>
          <p:nvPr/>
        </p:nvSpPr>
        <p:spPr>
          <a:xfrm>
            <a:off x="4046850" y="542126"/>
            <a:ext cx="239712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Philippe III (1270-1285)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2B3D0DF-A42A-F180-3C2B-4805A262478E}"/>
              </a:ext>
            </a:extLst>
          </p:cNvPr>
          <p:cNvSpPr txBox="1"/>
          <p:nvPr/>
        </p:nvSpPr>
        <p:spPr>
          <a:xfrm>
            <a:off x="5457229" y="5254249"/>
            <a:ext cx="1473079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Roi (ou reine) de France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D5F9AE4-2229-BA39-8038-CC7DA27EB3F0}"/>
              </a:ext>
            </a:extLst>
          </p:cNvPr>
          <p:cNvSpPr txBox="1"/>
          <p:nvPr/>
        </p:nvSpPr>
        <p:spPr>
          <a:xfrm>
            <a:off x="6238859" y="6121216"/>
            <a:ext cx="83807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Valois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5A06117-E2B8-00DE-B1DC-9DE2B352C87C}"/>
              </a:ext>
            </a:extLst>
          </p:cNvPr>
          <p:cNvSpPr txBox="1"/>
          <p:nvPr/>
        </p:nvSpPr>
        <p:spPr>
          <a:xfrm>
            <a:off x="2113219" y="584558"/>
            <a:ext cx="1545798" cy="307777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Isabelle d’Aragon 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BFEED3E4-50DA-217C-1A64-847226715AFB}"/>
              </a:ext>
            </a:extLst>
          </p:cNvPr>
          <p:cNvSpPr txBox="1"/>
          <p:nvPr/>
        </p:nvSpPr>
        <p:spPr>
          <a:xfrm>
            <a:off x="6921501" y="586949"/>
            <a:ext cx="1494358" cy="307777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Marie de Brabant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E1AE6EB-68B3-55D7-E947-6B07BE8F1F77}"/>
              </a:ext>
            </a:extLst>
          </p:cNvPr>
          <p:cNvSpPr txBox="1"/>
          <p:nvPr/>
        </p:nvSpPr>
        <p:spPr>
          <a:xfrm>
            <a:off x="3725470" y="551769"/>
            <a:ext cx="2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CD8733F1-5ED4-166D-878E-C930F215EF4F}"/>
              </a:ext>
            </a:extLst>
          </p:cNvPr>
          <p:cNvSpPr txBox="1"/>
          <p:nvPr/>
        </p:nvSpPr>
        <p:spPr>
          <a:xfrm>
            <a:off x="6535093" y="528705"/>
            <a:ext cx="3453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EC7D6455-C6CF-803E-66C8-DBEC1E3249DE}"/>
              </a:ext>
            </a:extLst>
          </p:cNvPr>
          <p:cNvCxnSpPr>
            <a:cxnSpLocks/>
          </p:cNvCxnSpPr>
          <p:nvPr/>
        </p:nvCxnSpPr>
        <p:spPr>
          <a:xfrm>
            <a:off x="6642977" y="1064289"/>
            <a:ext cx="2267475" cy="1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6F226ED0-1276-D250-F6BD-C862CE92810F}"/>
              </a:ext>
            </a:extLst>
          </p:cNvPr>
          <p:cNvCxnSpPr>
            <a:cxnSpLocks/>
          </p:cNvCxnSpPr>
          <p:nvPr/>
        </p:nvCxnSpPr>
        <p:spPr>
          <a:xfrm>
            <a:off x="5143500" y="1116763"/>
            <a:ext cx="0" cy="235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8B7B235F-1242-950A-6E58-4C79DF371AB7}"/>
              </a:ext>
            </a:extLst>
          </p:cNvPr>
          <p:cNvCxnSpPr>
            <a:cxnSpLocks/>
          </p:cNvCxnSpPr>
          <p:nvPr/>
        </p:nvCxnSpPr>
        <p:spPr>
          <a:xfrm>
            <a:off x="7607300" y="1078663"/>
            <a:ext cx="0" cy="481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28E75221-9707-8313-FBC8-11AD6994A1F8}"/>
              </a:ext>
            </a:extLst>
          </p:cNvPr>
          <p:cNvCxnSpPr>
            <a:cxnSpLocks/>
          </p:cNvCxnSpPr>
          <p:nvPr/>
        </p:nvCxnSpPr>
        <p:spPr>
          <a:xfrm>
            <a:off x="8890000" y="1091363"/>
            <a:ext cx="14713" cy="62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3D13ACF2-6169-A248-6D5C-87373F791179}"/>
              </a:ext>
            </a:extLst>
          </p:cNvPr>
          <p:cNvSpPr txBox="1"/>
          <p:nvPr/>
        </p:nvSpPr>
        <p:spPr>
          <a:xfrm>
            <a:off x="2725528" y="1309497"/>
            <a:ext cx="171131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Philippe IV (1285-1314)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4FB58134-AE6D-72DC-AC52-46D5587BAF0C}"/>
              </a:ext>
            </a:extLst>
          </p:cNvPr>
          <p:cNvSpPr txBox="1"/>
          <p:nvPr/>
        </p:nvSpPr>
        <p:spPr>
          <a:xfrm>
            <a:off x="4749216" y="1403076"/>
            <a:ext cx="98504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Charles</a:t>
            </a:r>
          </a:p>
        </p:txBody>
      </p: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257594E1-9E29-5215-340F-C243FE34C27F}"/>
              </a:ext>
            </a:extLst>
          </p:cNvPr>
          <p:cNvCxnSpPr>
            <a:cxnSpLocks/>
          </p:cNvCxnSpPr>
          <p:nvPr/>
        </p:nvCxnSpPr>
        <p:spPr>
          <a:xfrm>
            <a:off x="7129202" y="2146505"/>
            <a:ext cx="0" cy="576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FD8FDE05-D309-538C-FB0D-946CADF1E53D}"/>
              </a:ext>
            </a:extLst>
          </p:cNvPr>
          <p:cNvSpPr txBox="1"/>
          <p:nvPr/>
        </p:nvSpPr>
        <p:spPr>
          <a:xfrm>
            <a:off x="389718" y="2392269"/>
            <a:ext cx="109855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Louis X </a:t>
            </a:r>
            <a:r>
              <a:rPr lang="fr-FR" sz="1400" dirty="0"/>
              <a:t>(1314-1316)</a:t>
            </a: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1E349BF6-9A7C-3EB2-180B-1D3360295142}"/>
              </a:ext>
            </a:extLst>
          </p:cNvPr>
          <p:cNvCxnSpPr>
            <a:cxnSpLocks/>
          </p:cNvCxnSpPr>
          <p:nvPr/>
        </p:nvCxnSpPr>
        <p:spPr>
          <a:xfrm>
            <a:off x="2425700" y="1790617"/>
            <a:ext cx="0" cy="669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E32CD628-2C70-6AA6-FD0A-A22549CF1EEB}"/>
              </a:ext>
            </a:extLst>
          </p:cNvPr>
          <p:cNvCxnSpPr>
            <a:cxnSpLocks/>
          </p:cNvCxnSpPr>
          <p:nvPr/>
        </p:nvCxnSpPr>
        <p:spPr>
          <a:xfrm>
            <a:off x="938996" y="2957709"/>
            <a:ext cx="0" cy="32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id="{3614914F-EF2C-F864-6503-4002C6CCD62D}"/>
              </a:ext>
            </a:extLst>
          </p:cNvPr>
          <p:cNvSpPr txBox="1"/>
          <p:nvPr/>
        </p:nvSpPr>
        <p:spPr>
          <a:xfrm>
            <a:off x="1740331" y="3515699"/>
            <a:ext cx="92254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Jean Ier (1316)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6DE61C88-16CF-B1D9-F7F5-97CDEF077F63}"/>
              </a:ext>
            </a:extLst>
          </p:cNvPr>
          <p:cNvSpPr txBox="1"/>
          <p:nvPr/>
        </p:nvSpPr>
        <p:spPr>
          <a:xfrm>
            <a:off x="7278459" y="1560566"/>
            <a:ext cx="132397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Marguerite 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A0CF72FF-B2AE-E1C6-F381-2F3E0C489396}"/>
              </a:ext>
            </a:extLst>
          </p:cNvPr>
          <p:cNvSpPr txBox="1"/>
          <p:nvPr/>
        </p:nvSpPr>
        <p:spPr>
          <a:xfrm>
            <a:off x="5440555" y="2531464"/>
            <a:ext cx="2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822F4AD8-CAB8-23DA-B91F-595502AD96AF}"/>
              </a:ext>
            </a:extLst>
          </p:cNvPr>
          <p:cNvSpPr txBox="1"/>
          <p:nvPr/>
        </p:nvSpPr>
        <p:spPr>
          <a:xfrm>
            <a:off x="5731695" y="2435077"/>
            <a:ext cx="1149925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Édouard II </a:t>
            </a:r>
            <a:r>
              <a:rPr lang="fr-FR" sz="1400" dirty="0"/>
              <a:t>(1307-1327)</a:t>
            </a:r>
          </a:p>
        </p:txBody>
      </p: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2982A876-8524-CE74-61CB-6614B015678D}"/>
              </a:ext>
            </a:extLst>
          </p:cNvPr>
          <p:cNvCxnSpPr>
            <a:cxnSpLocks/>
          </p:cNvCxnSpPr>
          <p:nvPr/>
        </p:nvCxnSpPr>
        <p:spPr>
          <a:xfrm>
            <a:off x="888999" y="2232053"/>
            <a:ext cx="3797300" cy="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E27DB63B-9562-1BBF-34EB-46C8A28C00A5}"/>
              </a:ext>
            </a:extLst>
          </p:cNvPr>
          <p:cNvCxnSpPr>
            <a:cxnSpLocks/>
          </p:cNvCxnSpPr>
          <p:nvPr/>
        </p:nvCxnSpPr>
        <p:spPr>
          <a:xfrm>
            <a:off x="875496" y="2249831"/>
            <a:ext cx="0" cy="15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A374202D-DEF7-1566-9726-31607FBD2879}"/>
              </a:ext>
            </a:extLst>
          </p:cNvPr>
          <p:cNvCxnSpPr>
            <a:cxnSpLocks/>
          </p:cNvCxnSpPr>
          <p:nvPr/>
        </p:nvCxnSpPr>
        <p:spPr>
          <a:xfrm flipH="1" flipV="1">
            <a:off x="3608293" y="2219353"/>
            <a:ext cx="1" cy="27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4AD40AB4-2EA0-99E3-4120-DE3317CF3768}"/>
              </a:ext>
            </a:extLst>
          </p:cNvPr>
          <p:cNvCxnSpPr>
            <a:cxnSpLocks/>
          </p:cNvCxnSpPr>
          <p:nvPr/>
        </p:nvCxnSpPr>
        <p:spPr>
          <a:xfrm flipH="1" flipV="1">
            <a:off x="4673600" y="2259763"/>
            <a:ext cx="12699" cy="361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45FB1C22-E19D-CB31-701B-13721E1918F4}"/>
              </a:ext>
            </a:extLst>
          </p:cNvPr>
          <p:cNvCxnSpPr>
            <a:cxnSpLocks/>
          </p:cNvCxnSpPr>
          <p:nvPr/>
        </p:nvCxnSpPr>
        <p:spPr>
          <a:xfrm>
            <a:off x="5598714" y="3061559"/>
            <a:ext cx="0" cy="540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>
            <a:extLst>
              <a:ext uri="{FF2B5EF4-FFF2-40B4-BE49-F238E27FC236}">
                <a16:creationId xmlns:a16="http://schemas.microsoft.com/office/drawing/2014/main" id="{D3907DF4-6A48-0316-56E8-4FA021F58F73}"/>
              </a:ext>
            </a:extLst>
          </p:cNvPr>
          <p:cNvSpPr txBox="1"/>
          <p:nvPr/>
        </p:nvSpPr>
        <p:spPr>
          <a:xfrm>
            <a:off x="4828769" y="3511011"/>
            <a:ext cx="153393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Édouard III (1327-1377)</a:t>
            </a:r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D66ED02B-C045-16B7-CBAC-30DD5C3B3345}"/>
              </a:ext>
            </a:extLst>
          </p:cNvPr>
          <p:cNvCxnSpPr>
            <a:cxnSpLocks/>
          </p:cNvCxnSpPr>
          <p:nvPr/>
        </p:nvCxnSpPr>
        <p:spPr>
          <a:xfrm flipH="1">
            <a:off x="7794768" y="3182086"/>
            <a:ext cx="1048" cy="70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>
            <a:extLst>
              <a:ext uri="{FF2B5EF4-FFF2-40B4-BE49-F238E27FC236}">
                <a16:creationId xmlns:a16="http://schemas.microsoft.com/office/drawing/2014/main" id="{34243138-F551-8128-0347-6B60DDB35C81}"/>
              </a:ext>
            </a:extLst>
          </p:cNvPr>
          <p:cNvSpPr txBox="1"/>
          <p:nvPr/>
        </p:nvSpPr>
        <p:spPr>
          <a:xfrm>
            <a:off x="7091106" y="3617920"/>
            <a:ext cx="140732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Jean II </a:t>
            </a:r>
          </a:p>
          <a:p>
            <a:pPr algn="ctr"/>
            <a:r>
              <a:rPr lang="fr-FR" sz="1600" dirty="0"/>
              <a:t>(1350-1364)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EF16CA2A-EDCB-B71B-900B-D9BE30AB52C5}"/>
              </a:ext>
            </a:extLst>
          </p:cNvPr>
          <p:cNvCxnSpPr>
            <a:cxnSpLocks/>
          </p:cNvCxnSpPr>
          <p:nvPr/>
        </p:nvCxnSpPr>
        <p:spPr>
          <a:xfrm>
            <a:off x="520501" y="3279421"/>
            <a:ext cx="151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18E4BCE2-A680-EC59-E2D5-D7CC497E6B05}"/>
              </a:ext>
            </a:extLst>
          </p:cNvPr>
          <p:cNvCxnSpPr>
            <a:cxnSpLocks/>
          </p:cNvCxnSpPr>
          <p:nvPr/>
        </p:nvCxnSpPr>
        <p:spPr>
          <a:xfrm>
            <a:off x="2032000" y="3276600"/>
            <a:ext cx="0" cy="239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>
            <a:extLst>
              <a:ext uri="{FF2B5EF4-FFF2-40B4-BE49-F238E27FC236}">
                <a16:creationId xmlns:a16="http://schemas.microsoft.com/office/drawing/2014/main" id="{627767F8-AC74-1D7D-929F-10799AF45455}"/>
              </a:ext>
            </a:extLst>
          </p:cNvPr>
          <p:cNvSpPr txBox="1"/>
          <p:nvPr/>
        </p:nvSpPr>
        <p:spPr>
          <a:xfrm>
            <a:off x="164298" y="3446886"/>
            <a:ext cx="132397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Jeanne II (1328-1349)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425D2133-91D0-1CBF-02CF-D7FB985BE4B0}"/>
              </a:ext>
            </a:extLst>
          </p:cNvPr>
          <p:cNvSpPr txBox="1"/>
          <p:nvPr/>
        </p:nvSpPr>
        <p:spPr>
          <a:xfrm>
            <a:off x="7216771" y="5256007"/>
            <a:ext cx="1569218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Roi (ou Reine) d’Angleterre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5BE14827-C8BE-B0E1-723D-BBE778398854}"/>
              </a:ext>
            </a:extLst>
          </p:cNvPr>
          <p:cNvSpPr txBox="1"/>
          <p:nvPr/>
        </p:nvSpPr>
        <p:spPr>
          <a:xfrm>
            <a:off x="4994145" y="6121216"/>
            <a:ext cx="10370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Capétien</a:t>
            </a:r>
          </a:p>
        </p:txBody>
      </p:sp>
      <p:cxnSp>
        <p:nvCxnSpPr>
          <p:cNvPr id="114" name="Connecteur droit 113">
            <a:extLst>
              <a:ext uri="{FF2B5EF4-FFF2-40B4-BE49-F238E27FC236}">
                <a16:creationId xmlns:a16="http://schemas.microsoft.com/office/drawing/2014/main" id="{871D5176-FB0F-13F8-FF7A-57A8E5641CD4}"/>
              </a:ext>
            </a:extLst>
          </p:cNvPr>
          <p:cNvCxnSpPr>
            <a:cxnSpLocks/>
          </p:cNvCxnSpPr>
          <p:nvPr/>
        </p:nvCxnSpPr>
        <p:spPr>
          <a:xfrm>
            <a:off x="8916981" y="3276600"/>
            <a:ext cx="0" cy="608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ZoneTexte 128">
            <a:extLst>
              <a:ext uri="{FF2B5EF4-FFF2-40B4-BE49-F238E27FC236}">
                <a16:creationId xmlns:a16="http://schemas.microsoft.com/office/drawing/2014/main" id="{32943E46-2917-7934-A375-343727F0DDA1}"/>
              </a:ext>
            </a:extLst>
          </p:cNvPr>
          <p:cNvSpPr txBox="1"/>
          <p:nvPr/>
        </p:nvSpPr>
        <p:spPr>
          <a:xfrm>
            <a:off x="9006004" y="6102543"/>
            <a:ext cx="103704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Navarre</a:t>
            </a:r>
          </a:p>
        </p:txBody>
      </p: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33C3396D-D1CD-C45C-2220-1E0B7D97A7DC}"/>
              </a:ext>
            </a:extLst>
          </p:cNvPr>
          <p:cNvCxnSpPr>
            <a:cxnSpLocks/>
          </p:cNvCxnSpPr>
          <p:nvPr/>
        </p:nvCxnSpPr>
        <p:spPr>
          <a:xfrm>
            <a:off x="6223000" y="470066"/>
            <a:ext cx="3170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3CF99CFE-8C07-8D11-C865-00127D72347D}"/>
              </a:ext>
            </a:extLst>
          </p:cNvPr>
          <p:cNvCxnSpPr>
            <a:cxnSpLocks/>
            <a:stCxn id="160" idx="2"/>
          </p:cNvCxnSpPr>
          <p:nvPr/>
        </p:nvCxnSpPr>
        <p:spPr>
          <a:xfrm>
            <a:off x="10360985" y="1202556"/>
            <a:ext cx="0" cy="202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7C20EC2A-EAC0-3D34-E55D-7BC1CA15E233}"/>
              </a:ext>
            </a:extLst>
          </p:cNvPr>
          <p:cNvCxnSpPr/>
          <p:nvPr/>
        </p:nvCxnSpPr>
        <p:spPr>
          <a:xfrm>
            <a:off x="10347340" y="3231561"/>
            <a:ext cx="183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>
            <a:extLst>
              <a:ext uri="{FF2B5EF4-FFF2-40B4-BE49-F238E27FC236}">
                <a16:creationId xmlns:a16="http://schemas.microsoft.com/office/drawing/2014/main" id="{CF4603EA-4F34-FAA8-57B9-AE50541BFE67}"/>
              </a:ext>
            </a:extLst>
          </p:cNvPr>
          <p:cNvCxnSpPr>
            <a:cxnSpLocks/>
          </p:cNvCxnSpPr>
          <p:nvPr/>
        </p:nvCxnSpPr>
        <p:spPr>
          <a:xfrm>
            <a:off x="10350489" y="2418761"/>
            <a:ext cx="215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>
            <a:extLst>
              <a:ext uri="{FF2B5EF4-FFF2-40B4-BE49-F238E27FC236}">
                <a16:creationId xmlns:a16="http://schemas.microsoft.com/office/drawing/2014/main" id="{8FBA09B3-754A-2B8A-12E8-16E47BFE02E6}"/>
              </a:ext>
            </a:extLst>
          </p:cNvPr>
          <p:cNvCxnSpPr>
            <a:cxnSpLocks/>
          </p:cNvCxnSpPr>
          <p:nvPr/>
        </p:nvCxnSpPr>
        <p:spPr>
          <a:xfrm>
            <a:off x="6653202" y="863766"/>
            <a:ext cx="0" cy="202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>
            <a:extLst>
              <a:ext uri="{FF2B5EF4-FFF2-40B4-BE49-F238E27FC236}">
                <a16:creationId xmlns:a16="http://schemas.microsoft.com/office/drawing/2014/main" id="{19674370-D944-6954-5BC1-E36716956F3E}"/>
              </a:ext>
            </a:extLst>
          </p:cNvPr>
          <p:cNvSpPr txBox="1"/>
          <p:nvPr/>
        </p:nvSpPr>
        <p:spPr>
          <a:xfrm>
            <a:off x="10224457" y="833224"/>
            <a:ext cx="2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164" name="ZoneTexte 163">
            <a:extLst>
              <a:ext uri="{FF2B5EF4-FFF2-40B4-BE49-F238E27FC236}">
                <a16:creationId xmlns:a16="http://schemas.microsoft.com/office/drawing/2014/main" id="{62B58834-4E54-05D7-A8FB-B8A1D2FDE300}"/>
              </a:ext>
            </a:extLst>
          </p:cNvPr>
          <p:cNvSpPr txBox="1"/>
          <p:nvPr/>
        </p:nvSpPr>
        <p:spPr>
          <a:xfrm>
            <a:off x="10670338" y="862188"/>
            <a:ext cx="920025" cy="338554"/>
          </a:xfrm>
          <a:prstGeom prst="rect">
            <a:avLst/>
          </a:prstGeom>
          <a:solidFill>
            <a:srgbClr val="9F84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Robert II</a:t>
            </a: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97DD88AC-C7BC-BAF8-443B-6BEF631E6B87}"/>
              </a:ext>
            </a:extLst>
          </p:cNvPr>
          <p:cNvSpPr txBox="1"/>
          <p:nvPr/>
        </p:nvSpPr>
        <p:spPr>
          <a:xfrm>
            <a:off x="7316559" y="6100820"/>
            <a:ext cx="140260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Plantagenêt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126BB22B-1EA2-782E-D473-B52C0A96C477}"/>
              </a:ext>
            </a:extLst>
          </p:cNvPr>
          <p:cNvSpPr txBox="1"/>
          <p:nvPr/>
        </p:nvSpPr>
        <p:spPr>
          <a:xfrm>
            <a:off x="10262073" y="6093306"/>
            <a:ext cx="1208470" cy="369332"/>
          </a:xfrm>
          <a:prstGeom prst="rect">
            <a:avLst/>
          </a:prstGeom>
          <a:solidFill>
            <a:srgbClr val="9F84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Bourgogne</a:t>
            </a:r>
          </a:p>
        </p:txBody>
      </p:sp>
      <p:sp>
        <p:nvSpPr>
          <p:cNvPr id="170" name="ZoneTexte 169">
            <a:extLst>
              <a:ext uri="{FF2B5EF4-FFF2-40B4-BE49-F238E27FC236}">
                <a16:creationId xmlns:a16="http://schemas.microsoft.com/office/drawing/2014/main" id="{576321B0-7E04-B523-5581-8DF77524B2C4}"/>
              </a:ext>
            </a:extLst>
          </p:cNvPr>
          <p:cNvSpPr txBox="1"/>
          <p:nvPr/>
        </p:nvSpPr>
        <p:spPr>
          <a:xfrm>
            <a:off x="8716736" y="6536905"/>
            <a:ext cx="358956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1200" dirty="0"/>
              <a:t>Sources: Élaboration propre (DL</a:t>
            </a:r>
            <a:r>
              <a:rPr lang="fr-FR" sz="1200" i="1" dirty="0"/>
              <a:t> </a:t>
            </a:r>
            <a:r>
              <a:rPr lang="fr-FR" sz="1200" dirty="0"/>
              <a:t>pour </a:t>
            </a:r>
            <a:r>
              <a:rPr lang="fr-FR" sz="1200" i="1" dirty="0"/>
              <a:t>La Vie des idées</a:t>
            </a:r>
            <a:r>
              <a:rPr lang="fr-FR" sz="1200" dirty="0"/>
              <a:t>) </a:t>
            </a:r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id="{28B6F665-5B85-AD26-2B83-26A199CB1B86}"/>
              </a:ext>
            </a:extLst>
          </p:cNvPr>
          <p:cNvSpPr txBox="1"/>
          <p:nvPr/>
        </p:nvSpPr>
        <p:spPr>
          <a:xfrm>
            <a:off x="383716" y="4846458"/>
            <a:ext cx="47565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/>
              <a:t>Généalogie des familles royales de France, Angleterre et Navarre au tournant des XIII et XIVe s.</a:t>
            </a:r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id="{C91EC339-5198-89AD-0D74-897121021E64}"/>
              </a:ext>
            </a:extLst>
          </p:cNvPr>
          <p:cNvSpPr txBox="1"/>
          <p:nvPr/>
        </p:nvSpPr>
        <p:spPr>
          <a:xfrm>
            <a:off x="2289914" y="1353764"/>
            <a:ext cx="41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9C9E4403-46C3-CFF7-D484-72BF0BA7586D}"/>
              </a:ext>
            </a:extLst>
          </p:cNvPr>
          <p:cNvSpPr txBox="1"/>
          <p:nvPr/>
        </p:nvSpPr>
        <p:spPr>
          <a:xfrm>
            <a:off x="720914" y="1291502"/>
            <a:ext cx="137988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Jeanne  </a:t>
            </a:r>
          </a:p>
          <a:p>
            <a:pPr algn="ctr"/>
            <a:r>
              <a:rPr lang="fr-FR" sz="1600" dirty="0"/>
              <a:t>(1274-1305)</a:t>
            </a: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22C21CCB-BB12-4469-AB64-49BA76A1CD73}"/>
              </a:ext>
            </a:extLst>
          </p:cNvPr>
          <p:cNvSpPr txBox="1"/>
          <p:nvPr/>
        </p:nvSpPr>
        <p:spPr>
          <a:xfrm>
            <a:off x="261060" y="382197"/>
            <a:ext cx="1369826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Henri Ier (1270-1274)</a:t>
            </a:r>
          </a:p>
        </p:txBody>
      </p:sp>
      <p:sp>
        <p:nvSpPr>
          <p:cNvPr id="178" name="ZoneTexte 177">
            <a:extLst>
              <a:ext uri="{FF2B5EF4-FFF2-40B4-BE49-F238E27FC236}">
                <a16:creationId xmlns:a16="http://schemas.microsoft.com/office/drawing/2014/main" id="{2CC3EE43-8BB3-28F7-090F-F5115CD3F061}"/>
              </a:ext>
            </a:extLst>
          </p:cNvPr>
          <p:cNvSpPr txBox="1"/>
          <p:nvPr/>
        </p:nvSpPr>
        <p:spPr>
          <a:xfrm>
            <a:off x="5440555" y="4715546"/>
            <a:ext cx="517897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Dates = </a:t>
            </a:r>
            <a:r>
              <a:rPr lang="fr-FR" b="1" dirty="0"/>
              <a:t>dates de règne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8BBDB9BB-7393-A1B1-EE9F-786AA902EB90}"/>
              </a:ext>
            </a:extLst>
          </p:cNvPr>
          <p:cNvSpPr txBox="1"/>
          <p:nvPr/>
        </p:nvSpPr>
        <p:spPr>
          <a:xfrm>
            <a:off x="9050310" y="5246692"/>
            <a:ext cx="1569215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Roi (ou Reine) de Navarre</a:t>
            </a:r>
          </a:p>
        </p:txBody>
      </p:sp>
      <p:cxnSp>
        <p:nvCxnSpPr>
          <p:cNvPr id="184" name="Connecteur droit 183">
            <a:extLst>
              <a:ext uri="{FF2B5EF4-FFF2-40B4-BE49-F238E27FC236}">
                <a16:creationId xmlns:a16="http://schemas.microsoft.com/office/drawing/2014/main" id="{69B8FBD2-4EF1-F732-7A42-6065D86E4B67}"/>
              </a:ext>
            </a:extLst>
          </p:cNvPr>
          <p:cNvCxnSpPr>
            <a:cxnSpLocks/>
          </p:cNvCxnSpPr>
          <p:nvPr/>
        </p:nvCxnSpPr>
        <p:spPr>
          <a:xfrm>
            <a:off x="5969000" y="2157978"/>
            <a:ext cx="1160202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14474941-8615-2278-F4C7-766FFA08589D}"/>
              </a:ext>
            </a:extLst>
          </p:cNvPr>
          <p:cNvCxnSpPr>
            <a:cxnSpLocks/>
          </p:cNvCxnSpPr>
          <p:nvPr/>
        </p:nvCxnSpPr>
        <p:spPr>
          <a:xfrm>
            <a:off x="5956300" y="1815263"/>
            <a:ext cx="0" cy="355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>
            <a:extLst>
              <a:ext uri="{FF2B5EF4-FFF2-40B4-BE49-F238E27FC236}">
                <a16:creationId xmlns:a16="http://schemas.microsoft.com/office/drawing/2014/main" id="{DC8051CB-1386-4303-2685-86F9094D9EBA}"/>
              </a:ext>
            </a:extLst>
          </p:cNvPr>
          <p:cNvCxnSpPr>
            <a:cxnSpLocks/>
          </p:cNvCxnSpPr>
          <p:nvPr/>
        </p:nvCxnSpPr>
        <p:spPr>
          <a:xfrm flipH="1">
            <a:off x="938202" y="949842"/>
            <a:ext cx="794" cy="306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194">
            <a:extLst>
              <a:ext uri="{FF2B5EF4-FFF2-40B4-BE49-F238E27FC236}">
                <a16:creationId xmlns:a16="http://schemas.microsoft.com/office/drawing/2014/main" id="{A7724870-5A44-0D63-0997-85118CE23D02}"/>
              </a:ext>
            </a:extLst>
          </p:cNvPr>
          <p:cNvCxnSpPr>
            <a:cxnSpLocks/>
          </p:cNvCxnSpPr>
          <p:nvPr/>
        </p:nvCxnSpPr>
        <p:spPr>
          <a:xfrm>
            <a:off x="1194587" y="4044361"/>
            <a:ext cx="0" cy="241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>
            <a:extLst>
              <a:ext uri="{FF2B5EF4-FFF2-40B4-BE49-F238E27FC236}">
                <a16:creationId xmlns:a16="http://schemas.microsoft.com/office/drawing/2014/main" id="{DCDA08D8-9EDB-7F7E-FAAC-CFC2481F0EB6}"/>
              </a:ext>
            </a:extLst>
          </p:cNvPr>
          <p:cNvCxnSpPr>
            <a:cxnSpLocks/>
          </p:cNvCxnSpPr>
          <p:nvPr/>
        </p:nvCxnSpPr>
        <p:spPr>
          <a:xfrm>
            <a:off x="9396402" y="470066"/>
            <a:ext cx="0" cy="382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ZoneTexte 203">
            <a:extLst>
              <a:ext uri="{FF2B5EF4-FFF2-40B4-BE49-F238E27FC236}">
                <a16:creationId xmlns:a16="http://schemas.microsoft.com/office/drawing/2014/main" id="{C3687CD1-1997-C6B4-B3BE-EDA237E5EB4E}"/>
              </a:ext>
            </a:extLst>
          </p:cNvPr>
          <p:cNvSpPr txBox="1"/>
          <p:nvPr/>
        </p:nvSpPr>
        <p:spPr>
          <a:xfrm>
            <a:off x="9193421" y="852356"/>
            <a:ext cx="85028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Agnès 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D4DBA48C-9D0C-2AFD-1813-A934D5C93B51}"/>
              </a:ext>
            </a:extLst>
          </p:cNvPr>
          <p:cNvSpPr txBox="1"/>
          <p:nvPr/>
        </p:nvSpPr>
        <p:spPr>
          <a:xfrm>
            <a:off x="7278459" y="1864585"/>
            <a:ext cx="132397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Ep. Edouard 1</a:t>
            </a:r>
            <a:r>
              <a:rPr lang="fr-FR" sz="1400" baseline="30000" dirty="0"/>
              <a:t>er</a:t>
            </a:r>
          </a:p>
          <a:p>
            <a:pPr algn="ctr"/>
            <a:r>
              <a:rPr lang="fr-FR" sz="1400" dirty="0"/>
              <a:t>(1272-1307)</a:t>
            </a:r>
          </a:p>
        </p:txBody>
      </p:sp>
      <p:sp>
        <p:nvSpPr>
          <p:cNvPr id="215" name="ZoneTexte 214">
            <a:extLst>
              <a:ext uri="{FF2B5EF4-FFF2-40B4-BE49-F238E27FC236}">
                <a16:creationId xmlns:a16="http://schemas.microsoft.com/office/drawing/2014/main" id="{7523D6C2-CAC1-D9AA-2AD6-5361376CF270}"/>
              </a:ext>
            </a:extLst>
          </p:cNvPr>
          <p:cNvSpPr txBox="1"/>
          <p:nvPr/>
        </p:nvSpPr>
        <p:spPr>
          <a:xfrm>
            <a:off x="6112491" y="1398641"/>
            <a:ext cx="1089765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Marguerite d’Anjou</a:t>
            </a:r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9C6ECCAA-D80A-50AA-CBCA-03B69291B3E4}"/>
              </a:ext>
            </a:extLst>
          </p:cNvPr>
          <p:cNvSpPr txBox="1"/>
          <p:nvPr/>
        </p:nvSpPr>
        <p:spPr>
          <a:xfrm>
            <a:off x="5795570" y="1440769"/>
            <a:ext cx="27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+</a:t>
            </a:r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17255428-163C-5E3E-92BE-1C486EDEEB87}"/>
              </a:ext>
            </a:extLst>
          </p:cNvPr>
          <p:cNvSpPr txBox="1"/>
          <p:nvPr/>
        </p:nvSpPr>
        <p:spPr>
          <a:xfrm>
            <a:off x="10551265" y="3060626"/>
            <a:ext cx="1323977" cy="307777"/>
          </a:xfrm>
          <a:prstGeom prst="rect">
            <a:avLst/>
          </a:prstGeom>
          <a:solidFill>
            <a:srgbClr val="9F84A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Jeanne</a:t>
            </a:r>
            <a:r>
              <a:rPr lang="fr-FR" sz="1200" dirty="0"/>
              <a:t> </a:t>
            </a:r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AC102CCE-5B54-EB97-1FD1-A6EB97B4E8AA}"/>
              </a:ext>
            </a:extLst>
          </p:cNvPr>
          <p:cNvSpPr txBox="1"/>
          <p:nvPr/>
        </p:nvSpPr>
        <p:spPr>
          <a:xfrm>
            <a:off x="10554577" y="3337625"/>
            <a:ext cx="1323977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Ep. </a:t>
            </a:r>
            <a:r>
              <a:rPr lang="fr-FR" sz="1400" dirty="0"/>
              <a:t>Philippe</a:t>
            </a:r>
            <a:r>
              <a:rPr lang="fr-FR" sz="1200" dirty="0"/>
              <a:t> VI</a:t>
            </a:r>
          </a:p>
        </p:txBody>
      </p:sp>
      <p:sp>
        <p:nvSpPr>
          <p:cNvPr id="224" name="ZoneTexte 223">
            <a:extLst>
              <a:ext uri="{FF2B5EF4-FFF2-40B4-BE49-F238E27FC236}">
                <a16:creationId xmlns:a16="http://schemas.microsoft.com/office/drawing/2014/main" id="{B82F62AA-C904-1C94-0D3E-2188F4DAEF8B}"/>
              </a:ext>
            </a:extLst>
          </p:cNvPr>
          <p:cNvSpPr txBox="1"/>
          <p:nvPr/>
        </p:nvSpPr>
        <p:spPr>
          <a:xfrm>
            <a:off x="10553242" y="2242465"/>
            <a:ext cx="1323977" cy="307777"/>
          </a:xfrm>
          <a:prstGeom prst="rect">
            <a:avLst/>
          </a:prstGeom>
          <a:solidFill>
            <a:srgbClr val="9F84A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Marguerite</a:t>
            </a:r>
            <a:r>
              <a:rPr lang="fr-FR" sz="1200" dirty="0"/>
              <a:t> </a:t>
            </a: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A81EAB8D-5C13-8C1B-71E0-547180D6FFC8}"/>
              </a:ext>
            </a:extLst>
          </p:cNvPr>
          <p:cNvSpPr txBox="1"/>
          <p:nvPr/>
        </p:nvSpPr>
        <p:spPr>
          <a:xfrm>
            <a:off x="10551265" y="2524395"/>
            <a:ext cx="132397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Ep. Louis X</a:t>
            </a:r>
          </a:p>
        </p:txBody>
      </p:sp>
      <p:sp>
        <p:nvSpPr>
          <p:cNvPr id="227" name="ZoneTexte 226">
            <a:extLst>
              <a:ext uri="{FF2B5EF4-FFF2-40B4-BE49-F238E27FC236}">
                <a16:creationId xmlns:a16="http://schemas.microsoft.com/office/drawing/2014/main" id="{32C6A009-9F2E-36BC-25BB-75A633817B93}"/>
              </a:ext>
            </a:extLst>
          </p:cNvPr>
          <p:cNvSpPr txBox="1"/>
          <p:nvPr/>
        </p:nvSpPr>
        <p:spPr>
          <a:xfrm>
            <a:off x="1701602" y="2401702"/>
            <a:ext cx="111840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Philippe V</a:t>
            </a:r>
          </a:p>
          <a:p>
            <a:pPr algn="ctr"/>
            <a:r>
              <a:rPr lang="fr-FR" sz="1400" dirty="0"/>
              <a:t>(1316-1322)</a:t>
            </a:r>
          </a:p>
        </p:txBody>
      </p:sp>
      <p:sp>
        <p:nvSpPr>
          <p:cNvPr id="233" name="ZoneTexte 232">
            <a:extLst>
              <a:ext uri="{FF2B5EF4-FFF2-40B4-BE49-F238E27FC236}">
                <a16:creationId xmlns:a16="http://schemas.microsoft.com/office/drawing/2014/main" id="{5DBD3118-20E3-CECD-EB3E-8F5BB541C360}"/>
              </a:ext>
            </a:extLst>
          </p:cNvPr>
          <p:cNvSpPr txBox="1"/>
          <p:nvPr/>
        </p:nvSpPr>
        <p:spPr>
          <a:xfrm>
            <a:off x="8738591" y="2742189"/>
            <a:ext cx="147268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Philippe d’Evreux</a:t>
            </a:r>
          </a:p>
          <a:p>
            <a:pPr algn="ctr"/>
            <a:r>
              <a:rPr lang="fr-FR" sz="1400" dirty="0"/>
              <a:t>(1328-1343)</a:t>
            </a:r>
          </a:p>
          <a:p>
            <a:endParaRPr lang="fr-FR" sz="1200" dirty="0"/>
          </a:p>
        </p:txBody>
      </p:sp>
      <p:sp>
        <p:nvSpPr>
          <p:cNvPr id="234" name="ZoneTexte 233">
            <a:extLst>
              <a:ext uri="{FF2B5EF4-FFF2-40B4-BE49-F238E27FC236}">
                <a16:creationId xmlns:a16="http://schemas.microsoft.com/office/drawing/2014/main" id="{59F5C13F-A882-5987-4369-C8044BC0AD92}"/>
              </a:ext>
            </a:extLst>
          </p:cNvPr>
          <p:cNvSpPr txBox="1"/>
          <p:nvPr/>
        </p:nvSpPr>
        <p:spPr>
          <a:xfrm>
            <a:off x="8742667" y="3247876"/>
            <a:ext cx="146860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Ep. Jeanne II </a:t>
            </a:r>
          </a:p>
        </p:txBody>
      </p:sp>
      <p:sp>
        <p:nvSpPr>
          <p:cNvPr id="239" name="ZoneTexte 238">
            <a:extLst>
              <a:ext uri="{FF2B5EF4-FFF2-40B4-BE49-F238E27FC236}">
                <a16:creationId xmlns:a16="http://schemas.microsoft.com/office/drawing/2014/main" id="{110BC577-711C-D2E0-B819-47FC9DA1BFBE}"/>
              </a:ext>
            </a:extLst>
          </p:cNvPr>
          <p:cNvSpPr txBox="1"/>
          <p:nvPr/>
        </p:nvSpPr>
        <p:spPr>
          <a:xfrm>
            <a:off x="2860096" y="3982339"/>
            <a:ext cx="1362602" cy="584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Charles II (1349-1387)</a:t>
            </a:r>
          </a:p>
        </p:txBody>
      </p:sp>
      <p:cxnSp>
        <p:nvCxnSpPr>
          <p:cNvPr id="242" name="Connecteur droit 241">
            <a:extLst>
              <a:ext uri="{FF2B5EF4-FFF2-40B4-BE49-F238E27FC236}">
                <a16:creationId xmlns:a16="http://schemas.microsoft.com/office/drawing/2014/main" id="{9EA2DE0E-FD52-7E8C-AA30-95D61F698039}"/>
              </a:ext>
            </a:extLst>
          </p:cNvPr>
          <p:cNvCxnSpPr>
            <a:cxnSpLocks/>
          </p:cNvCxnSpPr>
          <p:nvPr/>
        </p:nvCxnSpPr>
        <p:spPr>
          <a:xfrm>
            <a:off x="4222698" y="4325526"/>
            <a:ext cx="4707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cteur droit 253">
            <a:extLst>
              <a:ext uri="{FF2B5EF4-FFF2-40B4-BE49-F238E27FC236}">
                <a16:creationId xmlns:a16="http://schemas.microsoft.com/office/drawing/2014/main" id="{1B9E4F28-F058-3674-D68C-FA0E9172C5F3}"/>
              </a:ext>
            </a:extLst>
          </p:cNvPr>
          <p:cNvCxnSpPr>
            <a:cxnSpLocks/>
          </p:cNvCxnSpPr>
          <p:nvPr/>
        </p:nvCxnSpPr>
        <p:spPr>
          <a:xfrm>
            <a:off x="11976729" y="3168061"/>
            <a:ext cx="0" cy="83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cteur droit 255">
            <a:extLst>
              <a:ext uri="{FF2B5EF4-FFF2-40B4-BE49-F238E27FC236}">
                <a16:creationId xmlns:a16="http://schemas.microsoft.com/office/drawing/2014/main" id="{76A8998A-3EB9-F486-C853-8FB66B745CF0}"/>
              </a:ext>
            </a:extLst>
          </p:cNvPr>
          <p:cNvCxnSpPr>
            <a:cxnSpLocks/>
          </p:cNvCxnSpPr>
          <p:nvPr/>
        </p:nvCxnSpPr>
        <p:spPr>
          <a:xfrm>
            <a:off x="8498429" y="3961107"/>
            <a:ext cx="3478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eur droit 264">
            <a:extLst>
              <a:ext uri="{FF2B5EF4-FFF2-40B4-BE49-F238E27FC236}">
                <a16:creationId xmlns:a16="http://schemas.microsoft.com/office/drawing/2014/main" id="{BDF1744C-B82A-5203-0B2D-F5568979CD46}"/>
              </a:ext>
            </a:extLst>
          </p:cNvPr>
          <p:cNvCxnSpPr>
            <a:cxnSpLocks/>
          </p:cNvCxnSpPr>
          <p:nvPr/>
        </p:nvCxnSpPr>
        <p:spPr>
          <a:xfrm>
            <a:off x="8916981" y="4050995"/>
            <a:ext cx="0" cy="292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cteur droit 278">
            <a:extLst>
              <a:ext uri="{FF2B5EF4-FFF2-40B4-BE49-F238E27FC236}">
                <a16:creationId xmlns:a16="http://schemas.microsoft.com/office/drawing/2014/main" id="{A990E52A-6D91-1723-7A03-ECC73A8A098D}"/>
              </a:ext>
            </a:extLst>
          </p:cNvPr>
          <p:cNvCxnSpPr>
            <a:cxnSpLocks/>
          </p:cNvCxnSpPr>
          <p:nvPr/>
        </p:nvCxnSpPr>
        <p:spPr>
          <a:xfrm>
            <a:off x="11899889" y="3168061"/>
            <a:ext cx="76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ZoneTexte 295">
            <a:extLst>
              <a:ext uri="{FF2B5EF4-FFF2-40B4-BE49-F238E27FC236}">
                <a16:creationId xmlns:a16="http://schemas.microsoft.com/office/drawing/2014/main" id="{84A7FB35-C896-AB46-D94D-98E0F68673EB}"/>
              </a:ext>
            </a:extLst>
          </p:cNvPr>
          <p:cNvSpPr txBox="1"/>
          <p:nvPr/>
        </p:nvSpPr>
        <p:spPr>
          <a:xfrm>
            <a:off x="7081440" y="2561155"/>
            <a:ext cx="142875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Philippe VI (1328-1350)</a:t>
            </a:r>
          </a:p>
        </p:txBody>
      </p:sp>
      <p:sp>
        <p:nvSpPr>
          <p:cNvPr id="305" name="ZoneTexte 304">
            <a:extLst>
              <a:ext uri="{FF2B5EF4-FFF2-40B4-BE49-F238E27FC236}">
                <a16:creationId xmlns:a16="http://schemas.microsoft.com/office/drawing/2014/main" id="{AEA89000-E76D-63A3-DA65-921CAD6309F5}"/>
              </a:ext>
            </a:extLst>
          </p:cNvPr>
          <p:cNvSpPr txBox="1"/>
          <p:nvPr/>
        </p:nvSpPr>
        <p:spPr>
          <a:xfrm>
            <a:off x="4334072" y="2413284"/>
            <a:ext cx="107354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Isabelle </a:t>
            </a:r>
            <a:r>
              <a:rPr lang="fr-FR" sz="1400" dirty="0"/>
              <a:t>(1308-1327)</a:t>
            </a:r>
          </a:p>
        </p:txBody>
      </p:sp>
      <p:cxnSp>
        <p:nvCxnSpPr>
          <p:cNvPr id="311" name="Connecteur droit 310">
            <a:extLst>
              <a:ext uri="{FF2B5EF4-FFF2-40B4-BE49-F238E27FC236}">
                <a16:creationId xmlns:a16="http://schemas.microsoft.com/office/drawing/2014/main" id="{2E9D272E-B664-5EAC-3340-BF0317E82B3F}"/>
              </a:ext>
            </a:extLst>
          </p:cNvPr>
          <p:cNvCxnSpPr>
            <a:cxnSpLocks/>
          </p:cNvCxnSpPr>
          <p:nvPr/>
        </p:nvCxnSpPr>
        <p:spPr>
          <a:xfrm>
            <a:off x="9385300" y="2094663"/>
            <a:ext cx="14713" cy="62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ZoneTexte 311">
            <a:extLst>
              <a:ext uri="{FF2B5EF4-FFF2-40B4-BE49-F238E27FC236}">
                <a16:creationId xmlns:a16="http://schemas.microsoft.com/office/drawing/2014/main" id="{7BABDEE0-4A79-9784-1291-C2966123E3F0}"/>
              </a:ext>
            </a:extLst>
          </p:cNvPr>
          <p:cNvSpPr txBox="1"/>
          <p:nvPr/>
        </p:nvSpPr>
        <p:spPr>
          <a:xfrm>
            <a:off x="8731773" y="1675595"/>
            <a:ext cx="1407494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/>
              <a:t>Louis d’Evreux</a:t>
            </a:r>
          </a:p>
          <a:p>
            <a:endParaRPr lang="fr-FR" sz="1200" dirty="0"/>
          </a:p>
        </p:txBody>
      </p:sp>
      <p:cxnSp>
        <p:nvCxnSpPr>
          <p:cNvPr id="319" name="Connecteur droit 318">
            <a:extLst>
              <a:ext uri="{FF2B5EF4-FFF2-40B4-BE49-F238E27FC236}">
                <a16:creationId xmlns:a16="http://schemas.microsoft.com/office/drawing/2014/main" id="{680A59FE-7EFC-E8E0-6B5E-B2D529802A01}"/>
              </a:ext>
            </a:extLst>
          </p:cNvPr>
          <p:cNvCxnSpPr>
            <a:cxnSpLocks/>
          </p:cNvCxnSpPr>
          <p:nvPr/>
        </p:nvCxnSpPr>
        <p:spPr>
          <a:xfrm>
            <a:off x="1189698" y="4317964"/>
            <a:ext cx="1612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ZoneTexte 327">
            <a:extLst>
              <a:ext uri="{FF2B5EF4-FFF2-40B4-BE49-F238E27FC236}">
                <a16:creationId xmlns:a16="http://schemas.microsoft.com/office/drawing/2014/main" id="{7EF72AA3-91B7-9465-B709-333589762FB2}"/>
              </a:ext>
            </a:extLst>
          </p:cNvPr>
          <p:cNvSpPr txBox="1"/>
          <p:nvPr/>
        </p:nvSpPr>
        <p:spPr>
          <a:xfrm>
            <a:off x="3033331" y="2400584"/>
            <a:ext cx="114992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Charles IV </a:t>
            </a:r>
            <a:r>
              <a:rPr lang="fr-FR" sz="1400" dirty="0"/>
              <a:t>(1322-1328)</a:t>
            </a:r>
          </a:p>
        </p:txBody>
      </p:sp>
    </p:spTree>
    <p:extLst>
      <p:ext uri="{BB962C8B-B14F-4D97-AF65-F5344CB8AC3E}">
        <p14:creationId xmlns:p14="http://schemas.microsoft.com/office/powerpoint/2010/main" val="18487578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185</Words>
  <Application>Microsoft Macintosh PowerPoint</Application>
  <PresentationFormat>Grand écran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Larrouqué</dc:creator>
  <cp:lastModifiedBy>Damien Larrouqué</cp:lastModifiedBy>
  <cp:revision>19</cp:revision>
  <dcterms:created xsi:type="dcterms:W3CDTF">2024-01-20T11:55:29Z</dcterms:created>
  <dcterms:modified xsi:type="dcterms:W3CDTF">2024-01-22T15:28:15Z</dcterms:modified>
</cp:coreProperties>
</file>